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3DD63-D919-4A4D-AF31-551210D83834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6EE3-F936-416A-8239-A952C692D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744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3DD63-D919-4A4D-AF31-551210D83834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6EE3-F936-416A-8239-A952C692D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10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3DD63-D919-4A4D-AF31-551210D83834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6EE3-F936-416A-8239-A952C692D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398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3DD63-D919-4A4D-AF31-551210D83834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6EE3-F936-416A-8239-A952C692D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2089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3DD63-D919-4A4D-AF31-551210D83834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6EE3-F936-416A-8239-A952C692D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638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3DD63-D919-4A4D-AF31-551210D83834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6EE3-F936-416A-8239-A952C692D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500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3DD63-D919-4A4D-AF31-551210D83834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6EE3-F936-416A-8239-A952C692D714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1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3DD63-D919-4A4D-AF31-551210D83834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6EE3-F936-416A-8239-A952C692D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141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3DD63-D919-4A4D-AF31-551210D83834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6EE3-F936-416A-8239-A952C692D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63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3DD63-D919-4A4D-AF31-551210D83834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6EE3-F936-416A-8239-A952C692D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375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D23DD63-D919-4A4D-AF31-551210D83834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6EE3-F936-416A-8239-A952C692D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5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D23DD63-D919-4A4D-AF31-551210D83834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9AE6EE3-F936-416A-8239-A952C692D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186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FE0D091-5A43-15CC-2E02-13A633A39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6608"/>
            <a:ext cx="12192000" cy="7311216"/>
          </a:xfrm>
          <a:prstGeom prst="rect">
            <a:avLst/>
          </a:prstGeom>
        </p:spPr>
      </p:pic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941148D1-4434-8730-93FC-33E0B6738437}"/>
              </a:ext>
            </a:extLst>
          </p:cNvPr>
          <p:cNvSpPr/>
          <p:nvPr/>
        </p:nvSpPr>
        <p:spPr>
          <a:xfrm>
            <a:off x="4349535" y="5678424"/>
            <a:ext cx="2914380" cy="786384"/>
          </a:xfrm>
          <a:prstGeom prst="flowChartTermina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D5296-9AE2-DC81-93AF-9381BAE0F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20" y="4333794"/>
            <a:ext cx="10058400" cy="1116250"/>
          </a:xfrm>
        </p:spPr>
        <p:txBody>
          <a:bodyPr/>
          <a:lstStyle/>
          <a:p>
            <a:pPr algn="l"/>
            <a:r>
              <a:rPr lang="en-IN" dirty="0"/>
              <a:t>Instagram User Analytics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AD6577-BC32-E156-5A73-608429D92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4" t="12264" r="12264" b="12264"/>
          <a:stretch/>
        </p:blipFill>
        <p:spPr>
          <a:xfrm>
            <a:off x="4443654" y="283464"/>
            <a:ext cx="3071992" cy="3071992"/>
          </a:xfrm>
          <a:prstGeom prst="ellipse">
            <a:avLst/>
          </a:prstGeom>
        </p:spPr>
      </p:pic>
      <p:sp>
        <p:nvSpPr>
          <p:cNvPr id="13" name="Graphic 225">
            <a:extLst>
              <a:ext uri="{FF2B5EF4-FFF2-40B4-BE49-F238E27FC236}">
                <a16:creationId xmlns:a16="http://schemas.microsoft.com/office/drawing/2014/main" id="{04E1B9EC-ACE4-776D-91DB-FEFC3E329E39}"/>
              </a:ext>
            </a:extLst>
          </p:cNvPr>
          <p:cNvSpPr>
            <a:spLocks/>
          </p:cNvSpPr>
          <p:nvPr/>
        </p:nvSpPr>
        <p:spPr>
          <a:xfrm>
            <a:off x="4791087" y="5906803"/>
            <a:ext cx="362018" cy="329626"/>
          </a:xfrm>
          <a:custGeom>
            <a:avLst/>
            <a:gdLst/>
            <a:ahLst/>
            <a:cxnLst/>
            <a:rect l="l" t="t" r="r" b="b"/>
            <a:pathLst>
              <a:path w="771525" h="670560">
                <a:moveTo>
                  <a:pt x="390787" y="670537"/>
                </a:moveTo>
                <a:lnTo>
                  <a:pt x="380229" y="670537"/>
                </a:lnTo>
                <a:lnTo>
                  <a:pt x="376847" y="667613"/>
                </a:lnTo>
                <a:lnTo>
                  <a:pt x="76885" y="369077"/>
                </a:lnTo>
                <a:lnTo>
                  <a:pt x="45222" y="334431"/>
                </a:lnTo>
                <a:lnTo>
                  <a:pt x="21650" y="295576"/>
                </a:lnTo>
                <a:lnTo>
                  <a:pt x="6475" y="253906"/>
                </a:lnTo>
                <a:lnTo>
                  <a:pt x="59" y="211217"/>
                </a:lnTo>
                <a:lnTo>
                  <a:pt x="0" y="210818"/>
                </a:lnTo>
                <a:lnTo>
                  <a:pt x="2514" y="167964"/>
                </a:lnTo>
                <a:lnTo>
                  <a:pt x="14368" y="125966"/>
                </a:lnTo>
                <a:lnTo>
                  <a:pt x="52091" y="67389"/>
                </a:lnTo>
                <a:lnTo>
                  <a:pt x="97860" y="30649"/>
                </a:lnTo>
                <a:lnTo>
                  <a:pt x="137610" y="11362"/>
                </a:lnTo>
                <a:lnTo>
                  <a:pt x="207980" y="0"/>
                </a:lnTo>
                <a:lnTo>
                  <a:pt x="258114" y="7384"/>
                </a:lnTo>
                <a:lnTo>
                  <a:pt x="298051" y="23363"/>
                </a:lnTo>
                <a:lnTo>
                  <a:pt x="210410" y="23363"/>
                </a:lnTo>
                <a:lnTo>
                  <a:pt x="162584" y="27799"/>
                </a:lnTo>
                <a:lnTo>
                  <a:pt x="110088" y="50279"/>
                </a:lnTo>
                <a:lnTo>
                  <a:pt x="69485" y="82802"/>
                </a:lnTo>
                <a:lnTo>
                  <a:pt x="36015" y="134734"/>
                </a:lnTo>
                <a:lnTo>
                  <a:pt x="24362" y="179825"/>
                </a:lnTo>
                <a:lnTo>
                  <a:pt x="24770" y="226241"/>
                </a:lnTo>
                <a:lnTo>
                  <a:pt x="36677" y="271837"/>
                </a:lnTo>
                <a:lnTo>
                  <a:pt x="59524" y="314468"/>
                </a:lnTo>
                <a:lnTo>
                  <a:pt x="92751" y="351992"/>
                </a:lnTo>
                <a:lnTo>
                  <a:pt x="93196" y="352412"/>
                </a:lnTo>
                <a:lnTo>
                  <a:pt x="385501" y="643390"/>
                </a:lnTo>
                <a:lnTo>
                  <a:pt x="418554" y="643390"/>
                </a:lnTo>
                <a:lnTo>
                  <a:pt x="394908" y="666928"/>
                </a:lnTo>
                <a:lnTo>
                  <a:pt x="394157" y="667613"/>
                </a:lnTo>
                <a:lnTo>
                  <a:pt x="390787" y="670537"/>
                </a:lnTo>
                <a:close/>
              </a:path>
              <a:path w="771525" h="670560">
                <a:moveTo>
                  <a:pt x="417149" y="96046"/>
                </a:moveTo>
                <a:lnTo>
                  <a:pt x="385501" y="96046"/>
                </a:lnTo>
                <a:lnTo>
                  <a:pt x="422173" y="56273"/>
                </a:lnTo>
                <a:lnTo>
                  <a:pt x="465292" y="26430"/>
                </a:lnTo>
                <a:lnTo>
                  <a:pt x="512903" y="7384"/>
                </a:lnTo>
                <a:lnTo>
                  <a:pt x="563036" y="0"/>
                </a:lnTo>
                <a:lnTo>
                  <a:pt x="613728" y="5143"/>
                </a:lnTo>
                <a:lnTo>
                  <a:pt x="632334" y="10973"/>
                </a:lnTo>
                <a:lnTo>
                  <a:pt x="658189" y="23363"/>
                </a:lnTo>
                <a:lnTo>
                  <a:pt x="560333" y="23363"/>
                </a:lnTo>
                <a:lnTo>
                  <a:pt x="513350" y="31512"/>
                </a:lnTo>
                <a:lnTo>
                  <a:pt x="513066" y="31512"/>
                </a:lnTo>
                <a:lnTo>
                  <a:pt x="468174" y="51550"/>
                </a:lnTo>
                <a:lnTo>
                  <a:pt x="428303" y="82296"/>
                </a:lnTo>
                <a:lnTo>
                  <a:pt x="417149" y="96046"/>
                </a:lnTo>
                <a:close/>
              </a:path>
              <a:path w="771525" h="670560">
                <a:moveTo>
                  <a:pt x="385501" y="138410"/>
                </a:moveTo>
                <a:lnTo>
                  <a:pt x="342633" y="82132"/>
                </a:lnTo>
                <a:lnTo>
                  <a:pt x="302626" y="51386"/>
                </a:lnTo>
                <a:lnTo>
                  <a:pt x="257813" y="31512"/>
                </a:lnTo>
                <a:lnTo>
                  <a:pt x="210391" y="23363"/>
                </a:lnTo>
                <a:lnTo>
                  <a:pt x="298051" y="23363"/>
                </a:lnTo>
                <a:lnTo>
                  <a:pt x="305717" y="26430"/>
                </a:lnTo>
                <a:lnTo>
                  <a:pt x="348831" y="56273"/>
                </a:lnTo>
                <a:lnTo>
                  <a:pt x="385501" y="96046"/>
                </a:lnTo>
                <a:lnTo>
                  <a:pt x="417149" y="96046"/>
                </a:lnTo>
                <a:lnTo>
                  <a:pt x="395373" y="122891"/>
                </a:lnTo>
                <a:lnTo>
                  <a:pt x="385501" y="138410"/>
                </a:lnTo>
                <a:close/>
              </a:path>
              <a:path w="771525" h="670560">
                <a:moveTo>
                  <a:pt x="418554" y="643390"/>
                </a:moveTo>
                <a:lnTo>
                  <a:pt x="385501" y="643390"/>
                </a:lnTo>
                <a:lnTo>
                  <a:pt x="678023" y="352197"/>
                </a:lnTo>
                <a:lnTo>
                  <a:pt x="678251" y="351992"/>
                </a:lnTo>
                <a:lnTo>
                  <a:pt x="711477" y="314468"/>
                </a:lnTo>
                <a:lnTo>
                  <a:pt x="734324" y="271837"/>
                </a:lnTo>
                <a:lnTo>
                  <a:pt x="746231" y="226241"/>
                </a:lnTo>
                <a:lnTo>
                  <a:pt x="746639" y="179825"/>
                </a:lnTo>
                <a:lnTo>
                  <a:pt x="734986" y="134734"/>
                </a:lnTo>
                <a:lnTo>
                  <a:pt x="701380" y="82802"/>
                </a:lnTo>
                <a:lnTo>
                  <a:pt x="660121" y="49829"/>
                </a:lnTo>
                <a:lnTo>
                  <a:pt x="624903" y="32963"/>
                </a:lnTo>
                <a:lnTo>
                  <a:pt x="560333" y="23363"/>
                </a:lnTo>
                <a:lnTo>
                  <a:pt x="658189" y="23363"/>
                </a:lnTo>
                <a:lnTo>
                  <a:pt x="672089" y="30023"/>
                </a:lnTo>
                <a:lnTo>
                  <a:pt x="718390" y="66839"/>
                </a:lnTo>
                <a:lnTo>
                  <a:pt x="756635" y="125966"/>
                </a:lnTo>
                <a:lnTo>
                  <a:pt x="768462" y="167706"/>
                </a:lnTo>
                <a:lnTo>
                  <a:pt x="768535" y="167964"/>
                </a:lnTo>
                <a:lnTo>
                  <a:pt x="771008" y="210818"/>
                </a:lnTo>
                <a:lnTo>
                  <a:pt x="771031" y="211217"/>
                </a:lnTo>
                <a:lnTo>
                  <a:pt x="764545" y="253906"/>
                </a:lnTo>
                <a:lnTo>
                  <a:pt x="764480" y="254340"/>
                </a:lnTo>
                <a:lnTo>
                  <a:pt x="749238" y="295948"/>
                </a:lnTo>
                <a:lnTo>
                  <a:pt x="725665" y="334655"/>
                </a:lnTo>
                <a:lnTo>
                  <a:pt x="694116" y="369077"/>
                </a:lnTo>
                <a:lnTo>
                  <a:pt x="418554" y="643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4" name="Graphic 222">
            <a:extLst>
              <a:ext uri="{FF2B5EF4-FFF2-40B4-BE49-F238E27FC236}">
                <a16:creationId xmlns:a16="http://schemas.microsoft.com/office/drawing/2014/main" id="{1D375737-1336-19E0-4456-EAAA8D540F86}"/>
              </a:ext>
            </a:extLst>
          </p:cNvPr>
          <p:cNvSpPr>
            <a:spLocks/>
          </p:cNvSpPr>
          <p:nvPr/>
        </p:nvSpPr>
        <p:spPr>
          <a:xfrm>
            <a:off x="5421792" y="5906804"/>
            <a:ext cx="329624" cy="329624"/>
          </a:xfrm>
          <a:custGeom>
            <a:avLst/>
            <a:gdLst/>
            <a:ahLst/>
            <a:cxnLst/>
            <a:rect l="l" t="t" r="r" b="b"/>
            <a:pathLst>
              <a:path w="695325" h="695325">
                <a:moveTo>
                  <a:pt x="347369" y="694738"/>
                </a:moveTo>
                <a:lnTo>
                  <a:pt x="301513" y="691758"/>
                </a:lnTo>
                <a:lnTo>
                  <a:pt x="257030" y="682940"/>
                </a:lnTo>
                <a:lnTo>
                  <a:pt x="214364" y="668470"/>
                </a:lnTo>
                <a:lnTo>
                  <a:pt x="173963" y="648533"/>
                </a:lnTo>
                <a:lnTo>
                  <a:pt x="136274" y="623313"/>
                </a:lnTo>
                <a:lnTo>
                  <a:pt x="101742" y="592995"/>
                </a:lnTo>
                <a:lnTo>
                  <a:pt x="71424" y="558463"/>
                </a:lnTo>
                <a:lnTo>
                  <a:pt x="46204" y="520774"/>
                </a:lnTo>
                <a:lnTo>
                  <a:pt x="26267" y="480373"/>
                </a:lnTo>
                <a:lnTo>
                  <a:pt x="11797" y="437708"/>
                </a:lnTo>
                <a:lnTo>
                  <a:pt x="2980" y="393224"/>
                </a:lnTo>
                <a:lnTo>
                  <a:pt x="0" y="347369"/>
                </a:lnTo>
                <a:lnTo>
                  <a:pt x="2980" y="301513"/>
                </a:lnTo>
                <a:lnTo>
                  <a:pt x="11797" y="257030"/>
                </a:lnTo>
                <a:lnTo>
                  <a:pt x="26267" y="214364"/>
                </a:lnTo>
                <a:lnTo>
                  <a:pt x="46204" y="173963"/>
                </a:lnTo>
                <a:lnTo>
                  <a:pt x="71424" y="136274"/>
                </a:lnTo>
                <a:lnTo>
                  <a:pt x="101742" y="101742"/>
                </a:lnTo>
                <a:lnTo>
                  <a:pt x="136274" y="71424"/>
                </a:lnTo>
                <a:lnTo>
                  <a:pt x="173963" y="46204"/>
                </a:lnTo>
                <a:lnTo>
                  <a:pt x="214364" y="26267"/>
                </a:lnTo>
                <a:lnTo>
                  <a:pt x="257030" y="11797"/>
                </a:lnTo>
                <a:lnTo>
                  <a:pt x="301513" y="2980"/>
                </a:lnTo>
                <a:lnTo>
                  <a:pt x="347369" y="0"/>
                </a:lnTo>
                <a:lnTo>
                  <a:pt x="393224" y="2980"/>
                </a:lnTo>
                <a:lnTo>
                  <a:pt x="437708" y="11797"/>
                </a:lnTo>
                <a:lnTo>
                  <a:pt x="464810" y="20989"/>
                </a:lnTo>
                <a:lnTo>
                  <a:pt x="347369" y="20989"/>
                </a:lnTo>
                <a:lnTo>
                  <a:pt x="295808" y="25013"/>
                </a:lnTo>
                <a:lnTo>
                  <a:pt x="246224" y="36884"/>
                </a:lnTo>
                <a:lnTo>
                  <a:pt x="199343" y="56303"/>
                </a:lnTo>
                <a:lnTo>
                  <a:pt x="155887" y="82970"/>
                </a:lnTo>
                <a:lnTo>
                  <a:pt x="116583" y="116583"/>
                </a:lnTo>
                <a:lnTo>
                  <a:pt x="82970" y="155887"/>
                </a:lnTo>
                <a:lnTo>
                  <a:pt x="56303" y="199343"/>
                </a:lnTo>
                <a:lnTo>
                  <a:pt x="36884" y="246224"/>
                </a:lnTo>
                <a:lnTo>
                  <a:pt x="25013" y="295808"/>
                </a:lnTo>
                <a:lnTo>
                  <a:pt x="20989" y="347369"/>
                </a:lnTo>
                <a:lnTo>
                  <a:pt x="25013" y="398929"/>
                </a:lnTo>
                <a:lnTo>
                  <a:pt x="36884" y="448513"/>
                </a:lnTo>
                <a:lnTo>
                  <a:pt x="56303" y="495394"/>
                </a:lnTo>
                <a:lnTo>
                  <a:pt x="82970" y="538850"/>
                </a:lnTo>
                <a:lnTo>
                  <a:pt x="116583" y="578154"/>
                </a:lnTo>
                <a:lnTo>
                  <a:pt x="155887" y="611768"/>
                </a:lnTo>
                <a:lnTo>
                  <a:pt x="199343" y="638434"/>
                </a:lnTo>
                <a:lnTo>
                  <a:pt x="246224" y="657853"/>
                </a:lnTo>
                <a:lnTo>
                  <a:pt x="295808" y="669725"/>
                </a:lnTo>
                <a:lnTo>
                  <a:pt x="347369" y="673749"/>
                </a:lnTo>
                <a:lnTo>
                  <a:pt x="466204" y="673749"/>
                </a:lnTo>
                <a:lnTo>
                  <a:pt x="459765" y="676120"/>
                </a:lnTo>
                <a:lnTo>
                  <a:pt x="444851" y="680856"/>
                </a:lnTo>
                <a:lnTo>
                  <a:pt x="435766" y="683264"/>
                </a:lnTo>
                <a:lnTo>
                  <a:pt x="413950" y="688009"/>
                </a:lnTo>
                <a:lnTo>
                  <a:pt x="383214" y="692648"/>
                </a:lnTo>
                <a:lnTo>
                  <a:pt x="347369" y="694738"/>
                </a:lnTo>
                <a:close/>
              </a:path>
              <a:path w="695325" h="695325">
                <a:moveTo>
                  <a:pt x="689267" y="665483"/>
                </a:moveTo>
                <a:lnTo>
                  <a:pt x="667873" y="665483"/>
                </a:lnTo>
                <a:lnTo>
                  <a:pt x="635632" y="502478"/>
                </a:lnTo>
                <a:lnTo>
                  <a:pt x="635978" y="500054"/>
                </a:lnTo>
                <a:lnTo>
                  <a:pt x="637075" y="497941"/>
                </a:lnTo>
                <a:lnTo>
                  <a:pt x="643615" y="484610"/>
                </a:lnTo>
                <a:lnTo>
                  <a:pt x="659509" y="443017"/>
                </a:lnTo>
                <a:lnTo>
                  <a:pt x="671552" y="382650"/>
                </a:lnTo>
                <a:lnTo>
                  <a:pt x="673749" y="347369"/>
                </a:lnTo>
                <a:lnTo>
                  <a:pt x="669725" y="295808"/>
                </a:lnTo>
                <a:lnTo>
                  <a:pt x="657853" y="246224"/>
                </a:lnTo>
                <a:lnTo>
                  <a:pt x="638434" y="199343"/>
                </a:lnTo>
                <a:lnTo>
                  <a:pt x="611768" y="155887"/>
                </a:lnTo>
                <a:lnTo>
                  <a:pt x="578154" y="116583"/>
                </a:lnTo>
                <a:lnTo>
                  <a:pt x="538850" y="82970"/>
                </a:lnTo>
                <a:lnTo>
                  <a:pt x="495394" y="56303"/>
                </a:lnTo>
                <a:lnTo>
                  <a:pt x="448513" y="36884"/>
                </a:lnTo>
                <a:lnTo>
                  <a:pt x="398929" y="25013"/>
                </a:lnTo>
                <a:lnTo>
                  <a:pt x="347369" y="20989"/>
                </a:lnTo>
                <a:lnTo>
                  <a:pt x="464810" y="20989"/>
                </a:lnTo>
                <a:lnTo>
                  <a:pt x="520774" y="46204"/>
                </a:lnTo>
                <a:lnTo>
                  <a:pt x="558463" y="71424"/>
                </a:lnTo>
                <a:lnTo>
                  <a:pt x="592995" y="101742"/>
                </a:lnTo>
                <a:lnTo>
                  <a:pt x="623313" y="136274"/>
                </a:lnTo>
                <a:lnTo>
                  <a:pt x="648533" y="173963"/>
                </a:lnTo>
                <a:lnTo>
                  <a:pt x="668470" y="214364"/>
                </a:lnTo>
                <a:lnTo>
                  <a:pt x="682940" y="257030"/>
                </a:lnTo>
                <a:lnTo>
                  <a:pt x="691758" y="301513"/>
                </a:lnTo>
                <a:lnTo>
                  <a:pt x="694738" y="347369"/>
                </a:lnTo>
                <a:lnTo>
                  <a:pt x="692464" y="384765"/>
                </a:lnTo>
                <a:lnTo>
                  <a:pt x="682232" y="439592"/>
                </a:lnTo>
                <a:lnTo>
                  <a:pt x="669674" y="477197"/>
                </a:lnTo>
                <a:lnTo>
                  <a:pt x="657392" y="504319"/>
                </a:lnTo>
                <a:lnTo>
                  <a:pt x="689267" y="665483"/>
                </a:lnTo>
                <a:close/>
              </a:path>
              <a:path w="695325" h="695325">
                <a:moveTo>
                  <a:pt x="466204" y="673749"/>
                </a:moveTo>
                <a:lnTo>
                  <a:pt x="347369" y="673749"/>
                </a:lnTo>
                <a:lnTo>
                  <a:pt x="381245" y="671730"/>
                </a:lnTo>
                <a:lnTo>
                  <a:pt x="410443" y="667279"/>
                </a:lnTo>
                <a:lnTo>
                  <a:pt x="453754" y="655992"/>
                </a:lnTo>
                <a:lnTo>
                  <a:pt x="496610" y="637637"/>
                </a:lnTo>
                <a:lnTo>
                  <a:pt x="498649" y="636585"/>
                </a:lnTo>
                <a:lnTo>
                  <a:pt x="500978" y="636228"/>
                </a:lnTo>
                <a:lnTo>
                  <a:pt x="624348" y="657853"/>
                </a:lnTo>
                <a:lnTo>
                  <a:pt x="503176" y="657853"/>
                </a:lnTo>
                <a:lnTo>
                  <a:pt x="488920" y="664626"/>
                </a:lnTo>
                <a:lnTo>
                  <a:pt x="474470" y="670704"/>
                </a:lnTo>
                <a:lnTo>
                  <a:pt x="466204" y="673749"/>
                </a:lnTo>
                <a:close/>
              </a:path>
              <a:path w="695325" h="695325">
                <a:moveTo>
                  <a:pt x="682732" y="689392"/>
                </a:moveTo>
                <a:lnTo>
                  <a:pt x="502777" y="657853"/>
                </a:lnTo>
                <a:lnTo>
                  <a:pt x="624348" y="657853"/>
                </a:lnTo>
                <a:lnTo>
                  <a:pt x="667873" y="665483"/>
                </a:lnTo>
                <a:lnTo>
                  <a:pt x="689267" y="665483"/>
                </a:lnTo>
                <a:lnTo>
                  <a:pt x="692103" y="679821"/>
                </a:lnTo>
                <a:lnTo>
                  <a:pt x="691174" y="682940"/>
                </a:lnTo>
                <a:lnTo>
                  <a:pt x="691077" y="683264"/>
                </a:lnTo>
                <a:lnTo>
                  <a:pt x="686218" y="688277"/>
                </a:lnTo>
                <a:lnTo>
                  <a:pt x="682732" y="6893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5" name="Graphic 223">
            <a:extLst>
              <a:ext uri="{FF2B5EF4-FFF2-40B4-BE49-F238E27FC236}">
                <a16:creationId xmlns:a16="http://schemas.microsoft.com/office/drawing/2014/main" id="{4DEFF9B3-8090-2420-5E06-E0336E930309}"/>
              </a:ext>
            </a:extLst>
          </p:cNvPr>
          <p:cNvSpPr>
            <a:spLocks/>
          </p:cNvSpPr>
          <p:nvPr/>
        </p:nvSpPr>
        <p:spPr>
          <a:xfrm>
            <a:off x="5948825" y="5912184"/>
            <a:ext cx="378994" cy="325110"/>
          </a:xfrm>
          <a:custGeom>
            <a:avLst/>
            <a:gdLst/>
            <a:ahLst/>
            <a:cxnLst/>
            <a:rect l="l" t="t" r="r" b="b"/>
            <a:pathLst>
              <a:path w="799465" h="685800">
                <a:moveTo>
                  <a:pt x="401644" y="685212"/>
                </a:moveTo>
                <a:lnTo>
                  <a:pt x="395705" y="685212"/>
                </a:lnTo>
                <a:lnTo>
                  <a:pt x="389854" y="684095"/>
                </a:lnTo>
                <a:lnTo>
                  <a:pt x="385949" y="680060"/>
                </a:lnTo>
                <a:lnTo>
                  <a:pt x="325845" y="277387"/>
                </a:lnTo>
                <a:lnTo>
                  <a:pt x="1505" y="18092"/>
                </a:lnTo>
                <a:lnTo>
                  <a:pt x="0" y="12826"/>
                </a:lnTo>
                <a:lnTo>
                  <a:pt x="3180" y="3941"/>
                </a:lnTo>
                <a:lnTo>
                  <a:pt x="3595" y="3105"/>
                </a:lnTo>
                <a:lnTo>
                  <a:pt x="8040" y="0"/>
                </a:lnTo>
                <a:lnTo>
                  <a:pt x="788880" y="0"/>
                </a:lnTo>
                <a:lnTo>
                  <a:pt x="791579" y="714"/>
                </a:lnTo>
                <a:lnTo>
                  <a:pt x="791408" y="714"/>
                </a:lnTo>
                <a:lnTo>
                  <a:pt x="792170" y="1024"/>
                </a:lnTo>
                <a:lnTo>
                  <a:pt x="799324" y="10032"/>
                </a:lnTo>
                <a:lnTo>
                  <a:pt x="799257" y="14225"/>
                </a:lnTo>
                <a:lnTo>
                  <a:pt x="794280" y="24065"/>
                </a:lnTo>
                <a:lnTo>
                  <a:pt x="47616" y="24065"/>
                </a:lnTo>
                <a:lnTo>
                  <a:pt x="338452" y="256512"/>
                </a:lnTo>
                <a:lnTo>
                  <a:pt x="386828" y="256512"/>
                </a:lnTo>
                <a:lnTo>
                  <a:pt x="350571" y="277387"/>
                </a:lnTo>
                <a:lnTo>
                  <a:pt x="404225" y="637518"/>
                </a:lnTo>
                <a:lnTo>
                  <a:pt x="432413" y="637518"/>
                </a:lnTo>
                <a:lnTo>
                  <a:pt x="405552" y="683055"/>
                </a:lnTo>
                <a:lnTo>
                  <a:pt x="401644" y="685212"/>
                </a:lnTo>
                <a:close/>
              </a:path>
              <a:path w="799465" h="685800">
                <a:moveTo>
                  <a:pt x="386828" y="256512"/>
                </a:moveTo>
                <a:lnTo>
                  <a:pt x="338452" y="256512"/>
                </a:lnTo>
                <a:lnTo>
                  <a:pt x="742197" y="24065"/>
                </a:lnTo>
                <a:lnTo>
                  <a:pt x="794280" y="24065"/>
                </a:lnTo>
                <a:lnTo>
                  <a:pt x="781691" y="45407"/>
                </a:lnTo>
                <a:lnTo>
                  <a:pt x="753504" y="45407"/>
                </a:lnTo>
                <a:lnTo>
                  <a:pt x="386828" y="256512"/>
                </a:lnTo>
                <a:close/>
              </a:path>
              <a:path w="799465" h="685800">
                <a:moveTo>
                  <a:pt x="432413" y="637518"/>
                </a:moveTo>
                <a:lnTo>
                  <a:pt x="404225" y="637518"/>
                </a:lnTo>
                <a:lnTo>
                  <a:pt x="753504" y="45407"/>
                </a:lnTo>
                <a:lnTo>
                  <a:pt x="781691" y="45407"/>
                </a:lnTo>
                <a:lnTo>
                  <a:pt x="432413" y="6375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6" name="Graphic 224">
            <a:extLst>
              <a:ext uri="{FF2B5EF4-FFF2-40B4-BE49-F238E27FC236}">
                <a16:creationId xmlns:a16="http://schemas.microsoft.com/office/drawing/2014/main" id="{9D789A98-ED83-21F9-AE11-D14C70BD6395}"/>
              </a:ext>
            </a:extLst>
          </p:cNvPr>
          <p:cNvSpPr>
            <a:spLocks/>
          </p:cNvSpPr>
          <p:nvPr/>
        </p:nvSpPr>
        <p:spPr>
          <a:xfrm>
            <a:off x="6594561" y="5912150"/>
            <a:ext cx="270926" cy="324810"/>
          </a:xfrm>
          <a:custGeom>
            <a:avLst/>
            <a:gdLst/>
            <a:ahLst/>
            <a:cxnLst/>
            <a:rect l="l" t="t" r="r" b="b"/>
            <a:pathLst>
              <a:path w="571500" h="685165">
                <a:moveTo>
                  <a:pt x="10672" y="685140"/>
                </a:moveTo>
                <a:lnTo>
                  <a:pt x="2644" y="681934"/>
                </a:lnTo>
                <a:lnTo>
                  <a:pt x="0" y="678033"/>
                </a:lnTo>
                <a:lnTo>
                  <a:pt x="0" y="4734"/>
                </a:lnTo>
                <a:lnTo>
                  <a:pt x="4739" y="0"/>
                </a:lnTo>
                <a:lnTo>
                  <a:pt x="566281" y="0"/>
                </a:lnTo>
                <a:lnTo>
                  <a:pt x="571019" y="4734"/>
                </a:lnTo>
                <a:lnTo>
                  <a:pt x="571019" y="21150"/>
                </a:lnTo>
                <a:lnTo>
                  <a:pt x="21169" y="21150"/>
                </a:lnTo>
                <a:lnTo>
                  <a:pt x="21169" y="647232"/>
                </a:lnTo>
                <a:lnTo>
                  <a:pt x="50369" y="647232"/>
                </a:lnTo>
                <a:lnTo>
                  <a:pt x="15282" y="684132"/>
                </a:lnTo>
                <a:lnTo>
                  <a:pt x="10672" y="685140"/>
                </a:lnTo>
                <a:close/>
              </a:path>
              <a:path w="571500" h="685165">
                <a:moveTo>
                  <a:pt x="571019" y="647232"/>
                </a:moveTo>
                <a:lnTo>
                  <a:pt x="549849" y="647232"/>
                </a:lnTo>
                <a:lnTo>
                  <a:pt x="549849" y="21150"/>
                </a:lnTo>
                <a:lnTo>
                  <a:pt x="571019" y="21150"/>
                </a:lnTo>
                <a:lnTo>
                  <a:pt x="571019" y="647232"/>
                </a:lnTo>
                <a:close/>
              </a:path>
              <a:path w="571500" h="685165">
                <a:moveTo>
                  <a:pt x="50369" y="647232"/>
                </a:moveTo>
                <a:lnTo>
                  <a:pt x="21169" y="647232"/>
                </a:lnTo>
                <a:lnTo>
                  <a:pt x="279479" y="375585"/>
                </a:lnTo>
                <a:lnTo>
                  <a:pt x="282254" y="374394"/>
                </a:lnTo>
                <a:lnTo>
                  <a:pt x="288902" y="374394"/>
                </a:lnTo>
                <a:lnTo>
                  <a:pt x="292821" y="377675"/>
                </a:lnTo>
                <a:lnTo>
                  <a:pt x="300317" y="385311"/>
                </a:lnTo>
                <a:lnTo>
                  <a:pt x="314724" y="400313"/>
                </a:lnTo>
                <a:lnTo>
                  <a:pt x="285166" y="400313"/>
                </a:lnTo>
                <a:lnTo>
                  <a:pt x="50369" y="647232"/>
                </a:lnTo>
                <a:close/>
              </a:path>
              <a:path w="571500" h="685165">
                <a:moveTo>
                  <a:pt x="560357" y="685140"/>
                </a:moveTo>
                <a:lnTo>
                  <a:pt x="555744" y="684132"/>
                </a:lnTo>
                <a:lnTo>
                  <a:pt x="285166" y="400313"/>
                </a:lnTo>
                <a:lnTo>
                  <a:pt x="314724" y="400313"/>
                </a:lnTo>
                <a:lnTo>
                  <a:pt x="549802" y="647232"/>
                </a:lnTo>
                <a:lnTo>
                  <a:pt x="571019" y="647232"/>
                </a:lnTo>
                <a:lnTo>
                  <a:pt x="571019" y="678033"/>
                </a:lnTo>
                <a:lnTo>
                  <a:pt x="568376" y="681934"/>
                </a:lnTo>
                <a:lnTo>
                  <a:pt x="560357" y="6851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2B97706-2174-4A9E-4CE7-9B84907B8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233" y="3367301"/>
            <a:ext cx="2791184" cy="9964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B1BCAF-6BAC-7B99-BD27-69FDD22AB1FB}"/>
              </a:ext>
            </a:extLst>
          </p:cNvPr>
          <p:cNvSpPr txBox="1"/>
          <p:nvPr/>
        </p:nvSpPr>
        <p:spPr>
          <a:xfrm>
            <a:off x="4214238" y="5036984"/>
            <a:ext cx="541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u="sng" dirty="0">
                <a:solidFill>
                  <a:schemeClr val="bg1"/>
                </a:solidFill>
                <a:latin typeface="Aptos" panose="020B0004020202020204" pitchFamily="34" charset="0"/>
              </a:rPr>
              <a:t>A Project By : Hemant Murkute</a:t>
            </a:r>
          </a:p>
        </p:txBody>
      </p:sp>
    </p:spTree>
    <p:extLst>
      <p:ext uri="{BB962C8B-B14F-4D97-AF65-F5344CB8AC3E}">
        <p14:creationId xmlns:p14="http://schemas.microsoft.com/office/powerpoint/2010/main" val="2594161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79F5-D7A5-0FE3-E0FE-533643A61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93B0E-F501-CA0B-2AA5-9037BAEC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408" y="237744"/>
            <a:ext cx="6425184" cy="649224"/>
          </a:xfrm>
        </p:spPr>
        <p:txBody>
          <a:bodyPr>
            <a:normAutofit fontScale="90000"/>
          </a:bodyPr>
          <a:lstStyle/>
          <a:p>
            <a:r>
              <a:rPr lang="en-IN" dirty="0"/>
              <a:t>Key Insights (Part 1i)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8BE862A-23A4-72CE-FF7E-056A8A38C3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97559" y="1017181"/>
            <a:ext cx="49904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5.Identified the best day for launching ads.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B32B8-D0AA-C649-9981-D4E2C4BA6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817" y="1547504"/>
            <a:ext cx="7756364" cy="43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20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949F9-3641-4433-EAA7-8491FF6DE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5720-2155-5584-AF89-ECB1554F3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408" y="237744"/>
            <a:ext cx="6425184" cy="649224"/>
          </a:xfrm>
        </p:spPr>
        <p:txBody>
          <a:bodyPr>
            <a:normAutofit fontScale="90000"/>
          </a:bodyPr>
          <a:lstStyle/>
          <a:p>
            <a:r>
              <a:rPr lang="en-IN" dirty="0"/>
              <a:t>Key Insights (Part 1i)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E701C84-11EF-B504-99C5-84C1A491D6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85963" y="998893"/>
            <a:ext cx="54200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6.Found fake or dummy users on the platform.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75A7D-152A-1B05-D82C-4DAF0DC0A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04"/>
          <a:stretch/>
        </p:blipFill>
        <p:spPr>
          <a:xfrm>
            <a:off x="2630424" y="1576790"/>
            <a:ext cx="6931152" cy="442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57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E541D-C8F5-9ECF-B1E4-AE0800BFD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3CDC6-74EC-F54B-70F5-7D494D69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408" y="237744"/>
            <a:ext cx="6425184" cy="649224"/>
          </a:xfrm>
        </p:spPr>
        <p:txBody>
          <a:bodyPr>
            <a:normAutofit fontScale="90000"/>
          </a:bodyPr>
          <a:lstStyle/>
          <a:p>
            <a:r>
              <a:rPr lang="en-IN" dirty="0"/>
              <a:t>Key Insights (Part 1i)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3A59A0-615A-35D8-C62E-4131C82026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27880" y="989749"/>
            <a:ext cx="593624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7.How many posts a user is making on Instagram?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A463F-BB5D-B512-B467-3D97AF0D3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72" y="1492640"/>
            <a:ext cx="8753856" cy="41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2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C48B9-6EFE-7891-95F4-E2A25FE82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305C2-E765-FBCD-0FA8-28148BE2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160" y="841248"/>
            <a:ext cx="6976872" cy="758952"/>
          </a:xfrm>
        </p:spPr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AB6DBBD-0150-EDB9-4C80-9108DD6E75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23160" y="1783080"/>
            <a:ext cx="6976872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Delivered actionable insights for marketing strategies.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Identified opportunities for user engagement improvements.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Provided data-driven recommendations to stakeholders.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657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42D2C-E70E-4F41-3C47-131013A9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8E69-557F-BC24-E5C6-D61EBD770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362456"/>
          </a:xfrm>
        </p:spPr>
        <p:txBody>
          <a:bodyPr/>
          <a:lstStyle/>
          <a:p>
            <a:pPr algn="l"/>
            <a:r>
              <a:rPr lang="en-IN" dirty="0"/>
              <a:t>Instagram User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9BC2A-0142-F8E5-4079-8E49363B1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340864"/>
            <a:ext cx="10058400" cy="319374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PROJECT DESCRIPTION: Analyzing user behavior and engagement on the Instagram platform to uncover actionable insights that can support business growth.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User behavior analysis focuses on monitoring how individuals interact with a digital product, such as a mobile app or software application. The insights gained through this analysis can be utilized by multiple teams within the organization to enhance product strategy and user experience.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 will leverage my SQL expertise to address the queries posed by the Instagram product team.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735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5F235-2DB3-D530-ACC3-490EB77A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24" y="841248"/>
            <a:ext cx="7781544" cy="758952"/>
          </a:xfrm>
        </p:spPr>
        <p:txBody>
          <a:bodyPr/>
          <a:lstStyle/>
          <a:p>
            <a:r>
              <a:rPr lang="en-IN" dirty="0"/>
              <a:t>Queries Raised: Marketing Team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894B57A-6C48-894E-D767-48A5A577A3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23160" y="1843950"/>
            <a:ext cx="6976872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5 users with the longest usage duration.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endParaRPr kumimoji="0" lang="en-US" altLang="en-US" sz="2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inactive users.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endParaRPr kumimoji="0" lang="en-US" altLang="en-US" sz="2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 the user with the most likes on a single photo.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endParaRPr kumimoji="0" lang="en-US" altLang="en-US" sz="2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Determine the top 5 most popular hashtags.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endParaRPr kumimoji="0" lang="en-US" altLang="en-US" sz="2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the best day to launch ads. </a:t>
            </a:r>
          </a:p>
        </p:txBody>
      </p:sp>
    </p:spTree>
    <p:extLst>
      <p:ext uri="{BB962C8B-B14F-4D97-AF65-F5344CB8AC3E}">
        <p14:creationId xmlns:p14="http://schemas.microsoft.com/office/powerpoint/2010/main" val="1603727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A16B-7921-9679-03D1-A21729855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910" y="1252728"/>
            <a:ext cx="8186928" cy="868680"/>
          </a:xfrm>
        </p:spPr>
        <p:txBody>
          <a:bodyPr>
            <a:normAutofit/>
          </a:bodyPr>
          <a:lstStyle/>
          <a:p>
            <a:r>
              <a:rPr lang="en-IN" dirty="0"/>
              <a:t>Queries Raised (Investors)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8908EC-DF3C-AE0D-DF31-15519E699B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80450" y="2525298"/>
            <a:ext cx="441178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many posts does a user make on Instagram?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fake or dummy users.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251FAD-3FE7-5184-D6C9-D2B566908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421" y="2416622"/>
            <a:ext cx="3022283" cy="302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2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2877-6513-EACE-A973-492AB69E4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128" y="612648"/>
            <a:ext cx="7729728" cy="923544"/>
          </a:xfrm>
        </p:spPr>
        <p:txBody>
          <a:bodyPr/>
          <a:lstStyle/>
          <a:p>
            <a:r>
              <a:rPr lang="en-US" dirty="0"/>
              <a:t>Approach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E8BB7DF-B203-4C8A-A55F-0F3076E15D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67128" y="1685700"/>
            <a:ext cx="7571232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Received a dataset and created a database.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Analyzed the dataset and checked table relationships (e.g., foreign keys).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Executed SQL queries to extract the required data.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IN" sz="2400" dirty="0"/>
              <a:t>Tech-Stack Used: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lphaLcParenR"/>
            </a:pPr>
            <a:r>
              <a:rPr lang="en-US" sz="2000" b="1" dirty="0"/>
              <a:t>SQL:</a:t>
            </a:r>
            <a:r>
              <a:rPr lang="en-US" sz="2000" dirty="0"/>
              <a:t> To query the database and extract insights.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lphaLcParenR"/>
            </a:pPr>
            <a:r>
              <a:rPr lang="en-US" sz="2000" b="1" dirty="0"/>
              <a:t>MySQL Workbench:</a:t>
            </a:r>
            <a:r>
              <a:rPr lang="en-US" sz="2000" dirty="0"/>
              <a:t> Chosen for its ease of use and open-source availability.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lphaLcParenR"/>
            </a:pPr>
            <a:r>
              <a:rPr lang="en-US" sz="2000" b="1" dirty="0"/>
              <a:t>PPT:</a:t>
            </a:r>
            <a:r>
              <a:rPr lang="en-US" sz="2000" dirty="0"/>
              <a:t> To prepare and present the findings.</a:t>
            </a:r>
            <a:endParaRPr lang="en-IN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IN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549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35841-15F8-81A5-2792-3623FDCB4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408" y="237744"/>
            <a:ext cx="6425184" cy="649224"/>
          </a:xfrm>
        </p:spPr>
        <p:txBody>
          <a:bodyPr>
            <a:normAutofit fontScale="90000"/>
          </a:bodyPr>
          <a:lstStyle/>
          <a:p>
            <a:r>
              <a:rPr lang="en-IN" dirty="0"/>
              <a:t>Key Insights (Part 1)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5C9D5FD-1187-E55A-856A-07F277F284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53340" y="778098"/>
            <a:ext cx="760176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1.Identified top 5 users with the longest Instagram usage duration.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70414-C318-AA2F-57EB-3C401E715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56" y="1724740"/>
            <a:ext cx="4157910" cy="441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8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9EF75-642E-0338-3DDE-4CFB95CB4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946D-5A1F-65FA-BA5C-73B578F8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408" y="237744"/>
            <a:ext cx="6425184" cy="649224"/>
          </a:xfrm>
        </p:spPr>
        <p:txBody>
          <a:bodyPr>
            <a:normAutofit fontScale="90000"/>
          </a:bodyPr>
          <a:lstStyle/>
          <a:p>
            <a:r>
              <a:rPr lang="en-IN" dirty="0"/>
              <a:t>Key Insights (Part 1)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0A383B-147B-0EDA-E9AF-189E7EDC4F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42685" y="1003429"/>
            <a:ext cx="70266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2. Determined inactive users who have never posted photos.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F41FB-7050-1495-BEAD-1A92730D4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232" y="1449259"/>
            <a:ext cx="3907536" cy="46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87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57EA4-4F4B-4FAD-B154-618264513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15FC8-A72E-C3EF-4535-EEA76D56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408" y="237744"/>
            <a:ext cx="6425184" cy="649224"/>
          </a:xfrm>
        </p:spPr>
        <p:txBody>
          <a:bodyPr>
            <a:normAutofit fontScale="90000"/>
          </a:bodyPr>
          <a:lstStyle/>
          <a:p>
            <a:r>
              <a:rPr lang="en-IN" dirty="0"/>
              <a:t>Key Insights (Part 1)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F9AEA18-8F96-77F3-D418-BC47552FBB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0421" y="980605"/>
            <a:ext cx="66511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3.Found the user with the highest likes on a single photo.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6B7E7-4565-1195-EBB7-75336B37B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68" y="1675520"/>
            <a:ext cx="6760464" cy="436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03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C3643-E4C7-9A8A-55A3-5F30879C9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976B-214D-70FA-569A-304EBA96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408" y="237744"/>
            <a:ext cx="6425184" cy="649224"/>
          </a:xfrm>
        </p:spPr>
        <p:txBody>
          <a:bodyPr>
            <a:normAutofit fontScale="90000"/>
          </a:bodyPr>
          <a:lstStyle/>
          <a:p>
            <a:r>
              <a:rPr lang="en-IN" dirty="0"/>
              <a:t>Key Insights (Part 1i)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C5A4104-94E4-3D35-1A7A-6E7A57D2DB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83408" y="980605"/>
            <a:ext cx="5820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4.Listed the top 5 most commonly used hashtags.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DCEF4-7009-C110-1B0A-0486CE314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0" y="1556648"/>
            <a:ext cx="5462016" cy="442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2960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70</TotalTime>
  <Words>379</Words>
  <Application>Microsoft Office PowerPoint</Application>
  <PresentationFormat>Widescreen</PresentationFormat>
  <Paragraphs>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Gill Sans MT</vt:lpstr>
      <vt:lpstr>Wingdings</vt:lpstr>
      <vt:lpstr>Parcel</vt:lpstr>
      <vt:lpstr>Instagram User Analytics</vt:lpstr>
      <vt:lpstr>Instagram User Analytics</vt:lpstr>
      <vt:lpstr>Queries Raised: Marketing Team</vt:lpstr>
      <vt:lpstr>Queries Raised (Investors)</vt:lpstr>
      <vt:lpstr>Approach</vt:lpstr>
      <vt:lpstr>Key Insights (Part 1)</vt:lpstr>
      <vt:lpstr>Key Insights (Part 1)</vt:lpstr>
      <vt:lpstr>Key Insights (Part 1)</vt:lpstr>
      <vt:lpstr>Key Insights (Part 1i)</vt:lpstr>
      <vt:lpstr>Key Insights (Part 1i)</vt:lpstr>
      <vt:lpstr>Key Insights (Part 1i)</vt:lpstr>
      <vt:lpstr>Key Insights (Part 1i)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Hemant Murkute</dc:creator>
  <cp:lastModifiedBy>_ Abhie_</cp:lastModifiedBy>
  <cp:revision>4</cp:revision>
  <dcterms:created xsi:type="dcterms:W3CDTF">2024-12-11T09:36:57Z</dcterms:created>
  <dcterms:modified xsi:type="dcterms:W3CDTF">2025-01-19T12:53:48Z</dcterms:modified>
</cp:coreProperties>
</file>